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947115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1894230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2841345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3788460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4735576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5682691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6629806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7576921" algn="l" defTabSz="1894230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7">
          <p15:clr>
            <a:srgbClr val="A4A3A4"/>
          </p15:clr>
        </p15:guide>
        <p15:guide id="2" pos="10370">
          <p15:clr>
            <a:srgbClr val="A4A3A4"/>
          </p15:clr>
        </p15:guide>
        <p15:guide id="3" pos="3455">
          <p15:clr>
            <a:srgbClr val="A4A3A4"/>
          </p15:clr>
        </p15:guide>
        <p15:guide id="4" pos="3225">
          <p15:clr>
            <a:srgbClr val="A4A3A4"/>
          </p15:clr>
        </p15:guide>
        <p15:guide id="5" pos="3682">
          <p15:clr>
            <a:srgbClr val="A4A3A4"/>
          </p15:clr>
        </p15:guide>
        <p15:guide id="6" pos="10596">
          <p15:clr>
            <a:srgbClr val="A4A3A4"/>
          </p15:clr>
        </p15:guide>
        <p15:guide id="7" pos="10142">
          <p15:clr>
            <a:srgbClr val="A4A3A4"/>
          </p15:clr>
        </p15:guide>
        <p15:guide id="8" pos="230">
          <p15:clr>
            <a:srgbClr val="A4A3A4"/>
          </p15:clr>
        </p15:guide>
        <p15:guide id="9" pos="13591">
          <p15:clr>
            <a:srgbClr val="A4A3A4"/>
          </p15:clr>
        </p15:guide>
        <p15:guide id="10" pos="6853">
          <p15:clr>
            <a:srgbClr val="A4A3A4"/>
          </p15:clr>
        </p15:guide>
        <p15:guide id="11" pos="70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coin, Julia" initials="AJ" lastIdx="10" clrIdx="0">
    <p:extLst>
      <p:ext uri="{19B8F6BF-5375-455C-9EA6-DF929625EA0E}">
        <p15:presenceInfo xmlns:p15="http://schemas.microsoft.com/office/powerpoint/2012/main" userId="S-1-5-21-296752856-1504535144-1563503735-198364" providerId="AD"/>
      </p:ext>
    </p:extLst>
  </p:cmAuthor>
  <p:cmAuthor id="2" name="Mulkey, Malissa" initials="MM" lastIdx="11" clrIdx="1">
    <p:extLst>
      <p:ext uri="{19B8F6BF-5375-455C-9EA6-DF929625EA0E}">
        <p15:presenceInfo xmlns:p15="http://schemas.microsoft.com/office/powerpoint/2012/main" userId="S-1-5-21-296752856-1504535144-1563503735-435245" providerId="AD"/>
      </p:ext>
    </p:extLst>
  </p:cmAuthor>
  <p:cmAuthor id="3" name="JULIA AUCOIN" initials="JA" lastIdx="1" clrIdx="2">
    <p:extLst>
      <p:ext uri="{19B8F6BF-5375-455C-9EA6-DF929625EA0E}">
        <p15:presenceInfo xmlns:p15="http://schemas.microsoft.com/office/powerpoint/2012/main" userId="52069a72090e69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4CC"/>
    <a:srgbClr val="0BCB9D"/>
    <a:srgbClr val="99CC00"/>
    <a:srgbClr val="FF6699"/>
    <a:srgbClr val="09A781"/>
    <a:srgbClr val="FFA74F"/>
    <a:srgbClr val="FFFF43"/>
    <a:srgbClr val="E4F0F8"/>
    <a:srgbClr val="EAF4FA"/>
    <a:srgbClr val="7EB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80" y="200"/>
      </p:cViewPr>
      <p:guideLst>
        <p:guide orient="horz" pos="10367"/>
        <p:guide pos="10370"/>
        <p:guide pos="3455"/>
        <p:guide pos="3225"/>
        <p:guide pos="3682"/>
        <p:guide pos="10596"/>
        <p:guide pos="10142"/>
        <p:guide pos="230"/>
        <p:guide pos="13591"/>
        <p:guide pos="6853"/>
        <p:guide pos="70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1945600" cy="164592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6834485" y="527538"/>
            <a:ext cx="4754880" cy="1541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845810" y="2706624"/>
            <a:ext cx="10241280" cy="1324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4490" y="527538"/>
            <a:ext cx="4754880" cy="1541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845810" y="2744607"/>
            <a:ext cx="10241280" cy="0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821150" y="2744607"/>
            <a:ext cx="4754880" cy="0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4490" y="2744607"/>
            <a:ext cx="4754880" cy="0"/>
          </a:xfrm>
          <a:prstGeom prst="line">
            <a:avLst/>
          </a:prstGeom>
          <a:ln w="152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75160" y="2065022"/>
            <a:ext cx="23454360" cy="4400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081" y="2065022"/>
            <a:ext cx="69997320" cy="44005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561"/>
            <a:ext cx="18653760" cy="3268980"/>
          </a:xfrm>
        </p:spPr>
        <p:txBody>
          <a:bodyPr anchor="t"/>
          <a:lstStyle>
            <a:lvl1pPr algn="l">
              <a:defRPr sz="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113"/>
            <a:ext cx="18653760" cy="360044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7115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9423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4134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884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3557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8269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629806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7692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0" y="12031982"/>
            <a:ext cx="46725840" cy="34038540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03680" y="12031982"/>
            <a:ext cx="46725840" cy="34038540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59131"/>
            <a:ext cx="19751040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3684272"/>
            <a:ext cx="9696451" cy="153542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115" indent="0">
              <a:buNone/>
              <a:defRPr sz="4100" b="1"/>
            </a:lvl2pPr>
            <a:lvl3pPr marL="1894230" indent="0">
              <a:buNone/>
              <a:defRPr sz="3700" b="1"/>
            </a:lvl3pPr>
            <a:lvl4pPr marL="2841345" indent="0">
              <a:buNone/>
              <a:defRPr sz="3300" b="1"/>
            </a:lvl4pPr>
            <a:lvl5pPr marL="3788460" indent="0">
              <a:buNone/>
              <a:defRPr sz="3300" b="1"/>
            </a:lvl5pPr>
            <a:lvl6pPr marL="4735576" indent="0">
              <a:buNone/>
              <a:defRPr sz="3300" b="1"/>
            </a:lvl6pPr>
            <a:lvl7pPr marL="5682691" indent="0">
              <a:buNone/>
              <a:defRPr sz="3300" b="1"/>
            </a:lvl7pPr>
            <a:lvl8pPr marL="6629806" indent="0">
              <a:buNone/>
              <a:defRPr sz="3300" b="1"/>
            </a:lvl8pPr>
            <a:lvl9pPr marL="7576921" indent="0">
              <a:buNone/>
              <a:defRPr sz="3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5219701"/>
            <a:ext cx="9696451" cy="9483091"/>
          </a:xfrm>
        </p:spPr>
        <p:txBody>
          <a:bodyPr/>
          <a:lstStyle>
            <a:lvl1pPr>
              <a:defRPr sz="50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3684272"/>
            <a:ext cx="9700260" cy="1535429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47115" indent="0">
              <a:buNone/>
              <a:defRPr sz="4100" b="1"/>
            </a:lvl2pPr>
            <a:lvl3pPr marL="1894230" indent="0">
              <a:buNone/>
              <a:defRPr sz="3700" b="1"/>
            </a:lvl3pPr>
            <a:lvl4pPr marL="2841345" indent="0">
              <a:buNone/>
              <a:defRPr sz="3300" b="1"/>
            </a:lvl4pPr>
            <a:lvl5pPr marL="3788460" indent="0">
              <a:buNone/>
              <a:defRPr sz="3300" b="1"/>
            </a:lvl5pPr>
            <a:lvl6pPr marL="4735576" indent="0">
              <a:buNone/>
              <a:defRPr sz="3300" b="1"/>
            </a:lvl6pPr>
            <a:lvl7pPr marL="5682691" indent="0">
              <a:buNone/>
              <a:defRPr sz="3300" b="1"/>
            </a:lvl7pPr>
            <a:lvl8pPr marL="6629806" indent="0">
              <a:buNone/>
              <a:defRPr sz="3300" b="1"/>
            </a:lvl8pPr>
            <a:lvl9pPr marL="7576921" indent="0">
              <a:buNone/>
              <a:defRPr sz="3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5219701"/>
            <a:ext cx="9700260" cy="9483091"/>
          </a:xfrm>
        </p:spPr>
        <p:txBody>
          <a:bodyPr/>
          <a:lstStyle>
            <a:lvl1pPr>
              <a:defRPr sz="50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5" y="655320"/>
            <a:ext cx="7219951" cy="278892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655322"/>
            <a:ext cx="12268200" cy="1404747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50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5" y="3444242"/>
            <a:ext cx="7219951" cy="11258551"/>
          </a:xfrm>
        </p:spPr>
        <p:txBody>
          <a:bodyPr/>
          <a:lstStyle>
            <a:lvl1pPr marL="0" indent="0">
              <a:buNone/>
              <a:defRPr sz="2900"/>
            </a:lvl1pPr>
            <a:lvl2pPr marL="947115" indent="0">
              <a:buNone/>
              <a:defRPr sz="2500"/>
            </a:lvl2pPr>
            <a:lvl3pPr marL="1894230" indent="0">
              <a:buNone/>
              <a:defRPr sz="2100"/>
            </a:lvl3pPr>
            <a:lvl4pPr marL="2841345" indent="0">
              <a:buNone/>
              <a:defRPr sz="1900"/>
            </a:lvl4pPr>
            <a:lvl5pPr marL="3788460" indent="0">
              <a:buNone/>
              <a:defRPr sz="1900"/>
            </a:lvl5pPr>
            <a:lvl6pPr marL="4735576" indent="0">
              <a:buNone/>
              <a:defRPr sz="1900"/>
            </a:lvl6pPr>
            <a:lvl7pPr marL="5682691" indent="0">
              <a:buNone/>
              <a:defRPr sz="1900"/>
            </a:lvl7pPr>
            <a:lvl8pPr marL="6629806" indent="0">
              <a:buNone/>
              <a:defRPr sz="1900"/>
            </a:lvl8pPr>
            <a:lvl9pPr marL="7576921" indent="0">
              <a:buNone/>
              <a:defRPr sz="1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11521442"/>
            <a:ext cx="13167360" cy="136017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70660"/>
            <a:ext cx="13167360" cy="9875520"/>
          </a:xfrm>
        </p:spPr>
        <p:txBody>
          <a:bodyPr/>
          <a:lstStyle>
            <a:lvl1pPr marL="0" indent="0">
              <a:buNone/>
              <a:defRPr sz="6600"/>
            </a:lvl1pPr>
            <a:lvl2pPr marL="947115" indent="0">
              <a:buNone/>
              <a:defRPr sz="5800"/>
            </a:lvl2pPr>
            <a:lvl3pPr marL="1894230" indent="0">
              <a:buNone/>
              <a:defRPr sz="5000"/>
            </a:lvl3pPr>
            <a:lvl4pPr marL="2841345" indent="0">
              <a:buNone/>
              <a:defRPr sz="4100"/>
            </a:lvl4pPr>
            <a:lvl5pPr marL="3788460" indent="0">
              <a:buNone/>
              <a:defRPr sz="4100"/>
            </a:lvl5pPr>
            <a:lvl6pPr marL="4735576" indent="0">
              <a:buNone/>
              <a:defRPr sz="4100"/>
            </a:lvl6pPr>
            <a:lvl7pPr marL="5682691" indent="0">
              <a:buNone/>
              <a:defRPr sz="4100"/>
            </a:lvl7pPr>
            <a:lvl8pPr marL="6629806" indent="0">
              <a:buNone/>
              <a:defRPr sz="4100"/>
            </a:lvl8pPr>
            <a:lvl9pPr marL="7576921" indent="0">
              <a:buNone/>
              <a:defRPr sz="4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12881613"/>
            <a:ext cx="13167360" cy="1931669"/>
          </a:xfrm>
        </p:spPr>
        <p:txBody>
          <a:bodyPr/>
          <a:lstStyle>
            <a:lvl1pPr marL="0" indent="0">
              <a:buNone/>
              <a:defRPr sz="2900"/>
            </a:lvl1pPr>
            <a:lvl2pPr marL="947115" indent="0">
              <a:buNone/>
              <a:defRPr sz="2500"/>
            </a:lvl2pPr>
            <a:lvl3pPr marL="1894230" indent="0">
              <a:buNone/>
              <a:defRPr sz="2100"/>
            </a:lvl3pPr>
            <a:lvl4pPr marL="2841345" indent="0">
              <a:buNone/>
              <a:defRPr sz="1900"/>
            </a:lvl4pPr>
            <a:lvl5pPr marL="3788460" indent="0">
              <a:buNone/>
              <a:defRPr sz="1900"/>
            </a:lvl5pPr>
            <a:lvl6pPr marL="4735576" indent="0">
              <a:buNone/>
              <a:defRPr sz="1900"/>
            </a:lvl6pPr>
            <a:lvl7pPr marL="5682691" indent="0">
              <a:buNone/>
              <a:defRPr sz="1900"/>
            </a:lvl7pPr>
            <a:lvl8pPr marL="6629806" indent="0">
              <a:buNone/>
              <a:defRPr sz="1900"/>
            </a:lvl8pPr>
            <a:lvl9pPr marL="7576921" indent="0">
              <a:buNone/>
              <a:defRPr sz="1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59131"/>
            <a:ext cx="19751040" cy="2743200"/>
          </a:xfrm>
          <a:prstGeom prst="rect">
            <a:avLst/>
          </a:prstGeom>
        </p:spPr>
        <p:txBody>
          <a:bodyPr vert="horz" lIns="189423" tIns="94712" rIns="189423" bIns="94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3840482"/>
            <a:ext cx="19751040" cy="10862311"/>
          </a:xfrm>
          <a:prstGeom prst="rect">
            <a:avLst/>
          </a:prstGeom>
        </p:spPr>
        <p:txBody>
          <a:bodyPr vert="horz" lIns="189423" tIns="94712" rIns="189423" bIns="9471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15255242"/>
            <a:ext cx="5120640" cy="876300"/>
          </a:xfrm>
          <a:prstGeom prst="rect">
            <a:avLst/>
          </a:prstGeom>
        </p:spPr>
        <p:txBody>
          <a:bodyPr vert="horz" lIns="189423" tIns="94712" rIns="189423" bIns="94712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BFD0-9864-489F-941E-5559D715F272}" type="datetimeFigureOut">
              <a:rPr lang="en-US" smtClean="0"/>
              <a:pPr/>
              <a:t>5/28/21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15255242"/>
            <a:ext cx="6949440" cy="876300"/>
          </a:xfrm>
          <a:prstGeom prst="rect">
            <a:avLst/>
          </a:prstGeom>
        </p:spPr>
        <p:txBody>
          <a:bodyPr vert="horz" lIns="189423" tIns="94712" rIns="189423" bIns="94712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15255242"/>
            <a:ext cx="5120640" cy="876300"/>
          </a:xfrm>
          <a:prstGeom prst="rect">
            <a:avLst/>
          </a:prstGeom>
        </p:spPr>
        <p:txBody>
          <a:bodyPr vert="horz" lIns="189423" tIns="94712" rIns="189423" bIns="94712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E162-CB3F-48AC-8358-849F69B65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94230" rtl="0" eaLnBrk="1" latinLnBrk="0" hangingPunct="1">
        <a:spcBef>
          <a:spcPct val="0"/>
        </a:spcBef>
        <a:buNone/>
        <a:defRPr sz="9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0337" indent="-710337" algn="l" defTabSz="1894230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539062" indent="-591947" algn="l" defTabSz="1894230" rtl="0" eaLnBrk="1" latinLnBrk="0" hangingPunct="1">
        <a:spcBef>
          <a:spcPct val="20000"/>
        </a:spcBef>
        <a:buFont typeface="Arial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67788" indent="-473558" algn="l" defTabSz="189423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314903" indent="-473558" algn="l" defTabSz="189423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262018" indent="-473558" algn="l" defTabSz="1894230" rtl="0" eaLnBrk="1" latinLnBrk="0" hangingPunct="1">
        <a:spcBef>
          <a:spcPct val="20000"/>
        </a:spcBef>
        <a:buFont typeface="Arial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09133" indent="-473558" algn="l" defTabSz="189423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56248" indent="-473558" algn="l" defTabSz="189423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363" indent="-473558" algn="l" defTabSz="189423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050478" indent="-473558" algn="l" defTabSz="1894230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7115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94230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41345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88460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35576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82691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629806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76921" algn="l" defTabSz="1894230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45810" y="524470"/>
            <a:ext cx="10255250" cy="631921"/>
          </a:xfrm>
          <a:prstGeom prst="rect">
            <a:avLst/>
          </a:prstGeom>
          <a:noFill/>
        </p:spPr>
        <p:txBody>
          <a:bodyPr wrap="square" lIns="46689" tIns="23345" rIns="46689" bIns="23345" rtlCol="0" anchor="ctr" anchorCtr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Exploring Rapid EEG for Delirium Detection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45810" y="1242523"/>
            <a:ext cx="10255250" cy="478033"/>
          </a:xfrm>
          <a:prstGeom prst="rect">
            <a:avLst/>
          </a:prstGeom>
          <a:noFill/>
        </p:spPr>
        <p:txBody>
          <a:bodyPr wrap="square" lIns="46689" tIns="23345" rIns="46689" bIns="23345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Calibri" pitchFamily="34" charset="0"/>
              </a:rPr>
              <a:t>Malissa Mulkey, PhD, APRN, CCNS, CCRN, CNRN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4494" y="3473690"/>
            <a:ext cx="4754879" cy="3986686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Delirium is synonymous with brain failure affecting 80% ICU patients and higher mortality within 1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Current assessment tools detect approximately 20% of ICU delirium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Delirium related biochemical derangements result in changes in electroencephalographic (EEG) followed by behavioral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EEG is the gold standard yet is not feasible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Prior research using 2-lead EEG show large difference between patients with &amp; without delirium while discriminating delirium from other causes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Newer devices with more leads are handheld and able provide rapid signal processing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5583" y="10684959"/>
            <a:ext cx="4754880" cy="4940793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Prospective pilot proof of concept cohort study using a cross sectional design conducted at a NC academic medical center </a:t>
            </a:r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Enrolled 17 critically ill adults (≥50 </a:t>
            </a:r>
            <a:r>
              <a:rPr lang="en-US" sz="1600" dirty="0" err="1"/>
              <a:t>yrs</a:t>
            </a:r>
            <a:r>
              <a:rPr lang="en-US" sz="1600" dirty="0"/>
              <a:t> old) requiring mechanical ventilation for &gt;12 </a:t>
            </a:r>
            <a:r>
              <a:rPr lang="en-US" sz="1600" dirty="0" err="1"/>
              <a:t>hrs</a:t>
            </a:r>
            <a:endParaRPr lang="en-US" sz="1600" dirty="0"/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IRB approval obtained and legally authorized representatives provided written consent</a:t>
            </a:r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Performed 2-hr EEG and delirium screens daily for up to 4 days or ICU discharge</a:t>
            </a:r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EEGs were processed using higher order signal analysis and fieldtrip toolbox functionality</a:t>
            </a:r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Advanced independent component analyses were performed to evaluate EEG waveform ratios in </a:t>
            </a:r>
            <a:r>
              <a:rPr lang="en-US" sz="1600" dirty="0" err="1"/>
              <a:t>MatLab</a:t>
            </a:r>
            <a:endParaRPr lang="en-US" sz="1600" dirty="0"/>
          </a:p>
          <a:p>
            <a:pPr marL="342900" indent="-342900">
              <a:spcBef>
                <a:spcPts val="613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Mixed models were performed to evaluate differences in delirium status while controlling for independent patient effects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769" y="2957862"/>
            <a:ext cx="2605074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Background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3952" y="10076259"/>
            <a:ext cx="3621864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Design &amp; Methods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50631" y="6843911"/>
            <a:ext cx="4754880" cy="4232907"/>
          </a:xfrm>
          <a:prstGeom prst="rect">
            <a:avLst/>
          </a:prstGeom>
          <a:noFill/>
        </p:spPr>
        <p:txBody>
          <a:bodyPr wrap="square" lIns="109728" tIns="23345" rIns="109728" bIns="23345" rtlCol="0">
            <a:spAutoFit/>
          </a:bodyPr>
          <a:lstStyle/>
          <a:p>
            <a:r>
              <a:rPr lang="en-US" sz="1600" dirty="0"/>
              <a:t>Mulkey MA, Hardin SR, Munro CL, Everhart DE, Kim S, </a:t>
            </a:r>
            <a:r>
              <a:rPr lang="en-US" sz="1600" dirty="0" err="1"/>
              <a:t>Schoemann</a:t>
            </a:r>
            <a:r>
              <a:rPr lang="en-US" sz="1600" dirty="0"/>
              <a:t> AM, Olson DM. Methods of identifying delirium: A research protocol. Res </a:t>
            </a:r>
            <a:r>
              <a:rPr lang="en-US" sz="1600" dirty="0" err="1"/>
              <a:t>Nurs</a:t>
            </a:r>
            <a:r>
              <a:rPr lang="en-US" sz="1600" dirty="0"/>
              <a:t> Health. 2019 Aug;42(4):246-255. </a:t>
            </a:r>
            <a:r>
              <a:rPr lang="en-US" sz="1600" dirty="0" err="1"/>
              <a:t>doi</a:t>
            </a:r>
            <a:r>
              <a:rPr lang="en-US" sz="1600" dirty="0"/>
              <a:t>: 10.1002/nur.21953. </a:t>
            </a:r>
            <a:r>
              <a:rPr lang="en-US" sz="1600" dirty="0" err="1"/>
              <a:t>Epub</a:t>
            </a:r>
            <a:r>
              <a:rPr lang="en-US" sz="1600" dirty="0"/>
              <a:t> 2019 May 30. PMID: 31148216</a:t>
            </a:r>
          </a:p>
          <a:p>
            <a:endParaRPr lang="en-US" sz="1600" dirty="0"/>
          </a:p>
          <a:p>
            <a:r>
              <a:rPr lang="en-US" sz="1600" dirty="0"/>
              <a:t>Mulkey MA, Hardin SR, Olson DM, Munro CL. Pathophysiology Review: Seven Neurotransmitters Associated With Delirium. </a:t>
            </a:r>
            <a:r>
              <a:rPr lang="en-US" sz="1600" dirty="0" err="1"/>
              <a:t>Clin</a:t>
            </a:r>
            <a:r>
              <a:rPr lang="en-US" sz="1600" dirty="0"/>
              <a:t> Nurse Spec. 2018 Jul/Aug;32(4):195-211. </a:t>
            </a:r>
            <a:r>
              <a:rPr lang="en-US" sz="1600" dirty="0" err="1"/>
              <a:t>doi</a:t>
            </a:r>
            <a:r>
              <a:rPr lang="en-US" sz="1600" dirty="0"/>
              <a:t>: 10.1097/NUR.0000000000000384. PMID: 29878931.</a:t>
            </a:r>
          </a:p>
          <a:p>
            <a:endParaRPr lang="en-US" sz="1600" dirty="0"/>
          </a:p>
          <a:p>
            <a:r>
              <a:rPr lang="en-US" sz="1600" dirty="0"/>
              <a:t>van der </a:t>
            </a:r>
            <a:r>
              <a:rPr lang="en-US" sz="1600" dirty="0" err="1"/>
              <a:t>Kooi</a:t>
            </a:r>
            <a:r>
              <a:rPr lang="en-US" sz="1600" dirty="0"/>
              <a:t> AW, </a:t>
            </a:r>
            <a:r>
              <a:rPr lang="en-US" sz="1600" dirty="0" err="1"/>
              <a:t>Zaal</a:t>
            </a:r>
            <a:r>
              <a:rPr lang="en-US" sz="1600" dirty="0"/>
              <a:t> IJ, </a:t>
            </a:r>
            <a:r>
              <a:rPr lang="en-US" sz="1600" dirty="0" err="1"/>
              <a:t>Klijn</a:t>
            </a:r>
            <a:r>
              <a:rPr lang="en-US" sz="1600" dirty="0"/>
              <a:t> FA, et al. Delirium detection using EEG: What and how to measure. Chest. 2015;147(1):94-101.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71494" y="13635041"/>
            <a:ext cx="4705787" cy="1278252"/>
          </a:xfrm>
          <a:prstGeom prst="rect">
            <a:avLst/>
          </a:prstGeom>
          <a:noFill/>
        </p:spPr>
        <p:txBody>
          <a:bodyPr wrap="square" lIns="109728" tIns="23345" rIns="109728" bIns="23345" rtlCol="0">
            <a:spAutoFit/>
          </a:bodyPr>
          <a:lstStyle/>
          <a:p>
            <a:pPr marL="0" lvl="1"/>
            <a:r>
              <a:rPr lang="en-US" sz="1600" dirty="0"/>
              <a:t>This study was fully funded by the following organizations: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American Association of Critical Care Nurses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American Association of Neuroscience Nurses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Geriatric Advanced Practice Nurse Association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150722" y="6349949"/>
            <a:ext cx="2354698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References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50722" y="12970860"/>
            <a:ext cx="1998230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Funding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28" y="14887609"/>
            <a:ext cx="1129061" cy="943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072" y="15022974"/>
            <a:ext cx="3145533" cy="69919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26420" y="8796392"/>
            <a:ext cx="1729696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  <a:latin typeface="+mj-lt"/>
                <a:cs typeface="Calibri" pitchFamily="34" charset="0"/>
              </a:rPr>
              <a:t>Ceribell</a:t>
            </a:r>
            <a:endParaRPr lang="en-US" sz="2800" b="1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5809" y="9363253"/>
            <a:ext cx="4754879" cy="2016916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Rapid EEG using a handheld device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FDA approved for seizure monitoring in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Uses headband to circumscribe the head to collect data from all 5 lobes of the brain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Has 10-leads and provides 8 EEG waveforms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96% sensitivity and 84% specificity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Only </a:t>
            </a:r>
            <a:r>
              <a:rPr lang="en-US" sz="1600"/>
              <a:t>headband EEG </a:t>
            </a:r>
            <a:r>
              <a:rPr lang="en-US" sz="1600" dirty="0"/>
              <a:t>product available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4647" y="11455137"/>
            <a:ext cx="4740614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CAM-ICU Delirium Screen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0382" y="11954407"/>
            <a:ext cx="4754879" cy="1032031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Designed for use with mechanically ventilate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When used by researchers, sensitivity and specificity are ~98%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53903" y="13291129"/>
            <a:ext cx="2274730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Discussion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00383" y="13814349"/>
            <a:ext cx="4754879" cy="1770695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Evaluation using several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Theta/alpha ratios were statistically significant with higher ratios in patients with delirium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Delta/alpha and Delta/theta ratios were approaching significance despite the small sample size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54788" y="8791272"/>
            <a:ext cx="2497846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Limitations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116813" y="9372915"/>
            <a:ext cx="4754879" cy="1770695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Single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Small sample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Two devices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Researcher availability to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Obtaining LAR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COVID-19 pandemic ceased data collection early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01994" y="11429616"/>
            <a:ext cx="2800402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Conclusions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05206" y="11954407"/>
            <a:ext cx="4754879" cy="1032031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Rapid EEG may be a viable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Additional research with larger samples and exploration of other EEG methods of analyses are needed to determine benefit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08782" y="13291129"/>
            <a:ext cx="4893945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Implications for Practice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26272" y="13860566"/>
            <a:ext cx="4754879" cy="1524473"/>
          </a:xfrm>
          <a:prstGeom prst="rect">
            <a:avLst/>
          </a:prstGeom>
          <a:noFill/>
        </p:spPr>
        <p:txBody>
          <a:bodyPr wrap="square" lIns="182880" tIns="23345" rIns="182880" bIns="23345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For now, nurses should continue using a well validated tool with frequent re-education to minimize practice drift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Combining CAM-ICU results with other screening methods and not discounting findings may further improve detection</a:t>
            </a:r>
          </a:p>
        </p:txBody>
      </p:sp>
      <p:pic>
        <p:nvPicPr>
          <p:cNvPr id="42" name="Picture 4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-23677" r="-366" b="23677"/>
          <a:stretch/>
        </p:blipFill>
        <p:spPr bwMode="auto">
          <a:xfrm>
            <a:off x="16823170" y="-319825"/>
            <a:ext cx="4802435" cy="30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9119" y="12271664"/>
            <a:ext cx="3403639" cy="69919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547055" y="10994082"/>
            <a:ext cx="3615757" cy="523220"/>
          </a:xfrm>
          <a:prstGeom prst="rect">
            <a:avLst/>
          </a:prstGeom>
          <a:noFill/>
        </p:spPr>
        <p:txBody>
          <a:bodyPr wrap="square" lIns="182880" rIns="182880" rtlCol="0" anchor="b" anchorCtr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Acknowledgement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F0C509-D52B-AD46-B8F4-11A5F9CD0D2B}"/>
              </a:ext>
            </a:extLst>
          </p:cNvPr>
          <p:cNvGrpSpPr/>
          <p:nvPr/>
        </p:nvGrpSpPr>
        <p:grpSpPr>
          <a:xfrm>
            <a:off x="12416834" y="2903564"/>
            <a:ext cx="3612182" cy="5549906"/>
            <a:chOff x="13697721" y="5394234"/>
            <a:chExt cx="10055788" cy="4153652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A9ED7B8-2943-494A-865D-267241C1ED97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t="32387" b="13807"/>
            <a:stretch/>
          </p:blipFill>
          <p:spPr bwMode="auto">
            <a:xfrm>
              <a:off x="13790359" y="5394234"/>
              <a:ext cx="9963150" cy="4153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C839932-0BD2-C747-BECB-41CC36BE6064}"/>
                </a:ext>
              </a:extLst>
            </p:cNvPr>
            <p:cNvSpPr/>
            <p:nvPr/>
          </p:nvSpPr>
          <p:spPr>
            <a:xfrm>
              <a:off x="13697721" y="6060006"/>
              <a:ext cx="99631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spc="-40" dirty="0">
                  <a:solidFill>
                    <a:srgbClr val="C00000"/>
                  </a:solidFill>
                  <a:latin typeface="Calibri" panose="020F0502020204030204" pitchFamily="34" charset="0"/>
                  <a:ea typeface="BatangChe" panose="02030609000101010101" pitchFamily="49" charset="-127"/>
                  <a:cs typeface="Calibri" panose="020F0502020204030204" pitchFamily="34" charset="0"/>
                </a:rPr>
                <a:t>wakefulness</a:t>
              </a:r>
              <a:endParaRPr lang="en-US" sz="30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52832C-99EE-014B-B0D7-C92438991A21}"/>
                </a:ext>
              </a:extLst>
            </p:cNvPr>
            <p:cNvSpPr/>
            <p:nvPr/>
          </p:nvSpPr>
          <p:spPr>
            <a:xfrm>
              <a:off x="13697721" y="7600697"/>
              <a:ext cx="99631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spc="-40" dirty="0">
                  <a:solidFill>
                    <a:srgbClr val="C00000"/>
                  </a:solidFill>
                  <a:latin typeface="Calibri" panose="020F0502020204030204" pitchFamily="34" charset="0"/>
                  <a:ea typeface="BatangChe" panose="02030609000101010101" pitchFamily="49" charset="-127"/>
                  <a:cs typeface="Calibri" panose="020F0502020204030204" pitchFamily="34" charset="0"/>
                </a:rPr>
                <a:t>twilight sleep</a:t>
              </a:r>
              <a:endParaRPr lang="en-US" sz="30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5E97FE9-0436-8D46-AC81-BB326AC99DBC}"/>
                </a:ext>
              </a:extLst>
            </p:cNvPr>
            <p:cNvSpPr/>
            <p:nvPr/>
          </p:nvSpPr>
          <p:spPr>
            <a:xfrm>
              <a:off x="13697721" y="8972297"/>
              <a:ext cx="99631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spc="-40" dirty="0">
                  <a:solidFill>
                    <a:srgbClr val="C00000"/>
                  </a:solidFill>
                  <a:latin typeface="Calibri" panose="020F0502020204030204" pitchFamily="34" charset="0"/>
                  <a:ea typeface="BatangChe" panose="02030609000101010101" pitchFamily="49" charset="-127"/>
                  <a:cs typeface="Calibri" panose="020F0502020204030204" pitchFamily="34" charset="0"/>
                </a:rPr>
                <a:t>deep sleep</a:t>
              </a:r>
              <a:endParaRPr lang="en-US" sz="30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784083" y="11475762"/>
            <a:ext cx="4705787" cy="785810"/>
          </a:xfrm>
          <a:prstGeom prst="rect">
            <a:avLst/>
          </a:prstGeom>
          <a:noFill/>
        </p:spPr>
        <p:txBody>
          <a:bodyPr wrap="square" lIns="109728" tIns="23345" rIns="109728" bIns="23345" rtlCol="0">
            <a:spAutoFit/>
          </a:bodyPr>
          <a:lstStyle/>
          <a:p>
            <a:pPr marL="0" lvl="1"/>
            <a:r>
              <a:rPr lang="en-US" sz="1600" dirty="0"/>
              <a:t>East Carolina University, PhD program</a:t>
            </a:r>
          </a:p>
          <a:p>
            <a:pPr marL="0" lvl="1"/>
            <a:r>
              <a:rPr lang="en-US" sz="1600" dirty="0"/>
              <a:t>Indiana University School of Nursing, Post-Doctoral Fellowship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EBA8403-3EAC-A14B-8F12-240122C19FE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6128" b="9733"/>
          <a:stretch/>
        </p:blipFill>
        <p:spPr bwMode="auto">
          <a:xfrm>
            <a:off x="17605538" y="3488340"/>
            <a:ext cx="3317220" cy="29045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19119" y="2903565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cs typeface="Calibri" pitchFamily="34" charset="0"/>
              </a:rPr>
              <a:t>Delta/Theta</a:t>
            </a:r>
            <a:r>
              <a:rPr lang="en-US" sz="3200" b="1" dirty="0">
                <a:solidFill>
                  <a:schemeClr val="bg2"/>
                </a:solidFill>
                <a:cs typeface="Calibri" pitchFamily="34" charset="0"/>
              </a:rPr>
              <a:t> Ratios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1" y="7625810"/>
            <a:ext cx="4332450" cy="2131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09" y="2750445"/>
            <a:ext cx="6571025" cy="588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494" y="522652"/>
            <a:ext cx="4759205" cy="2247900"/>
          </a:xfrm>
          <a:prstGeom prst="rect">
            <a:avLst/>
          </a:prstGeom>
        </p:spPr>
      </p:pic>
      <p:pic>
        <p:nvPicPr>
          <p:cNvPr id="3" name="Audio Recording May 28, 2021 at 2:17:32 PM" descr="Audio Recording May 28, 2021 at 2:17:32 PM">
            <a:hlinkClick r:id="" action="ppaction://media"/>
            <a:extLst>
              <a:ext uri="{FF2B5EF4-FFF2-40B4-BE49-F238E27FC236}">
                <a16:creationId xmlns:a16="http://schemas.microsoft.com/office/drawing/2014/main" id="{22F10B2B-5093-9446-A2D4-0075AC097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66400" y="78232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41"/>
    </mc:Choice>
    <mc:Fallback xmlns="">
      <p:transition spd="slow" advTm="308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C Templates">
      <a:dk1>
        <a:sysClr val="windowText" lastClr="000000"/>
      </a:dk1>
      <a:lt1>
        <a:sysClr val="window" lastClr="FFFFFF"/>
      </a:lt1>
      <a:dk2>
        <a:srgbClr val="0D2331"/>
      </a:dk2>
      <a:lt2>
        <a:srgbClr val="61A9D6"/>
      </a:lt2>
      <a:accent1>
        <a:srgbClr val="BFBFBF"/>
      </a:accent1>
      <a:accent2>
        <a:srgbClr val="FFFF66"/>
      </a:accent2>
      <a:accent3>
        <a:srgbClr val="BCDBEE"/>
      </a:accent3>
      <a:accent4>
        <a:srgbClr val="6DE034"/>
      </a:accent4>
      <a:accent5>
        <a:srgbClr val="FFC000"/>
      </a:accent5>
      <a:accent6>
        <a:srgbClr val="FF6699"/>
      </a:accent6>
      <a:hlink>
        <a:srgbClr val="800080"/>
      </a:hlink>
      <a:folHlink>
        <a:srgbClr val="9966FF"/>
      </a:folHlink>
    </a:clrScheme>
    <a:fontScheme name="UN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UNC REX_48 x 36_3 panel_template</Template>
  <TotalTime>855</TotalTime>
  <Words>585</Words>
  <Application>Microsoft Macintosh PowerPoint</Application>
  <PresentationFormat>Custom</PresentationFormat>
  <Paragraphs>62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UNC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Pittner, Kirsten</dc:creator>
  <cp:lastModifiedBy>Mulkey, Malissa</cp:lastModifiedBy>
  <cp:revision>48</cp:revision>
  <dcterms:created xsi:type="dcterms:W3CDTF">2021-02-22T14:11:08Z</dcterms:created>
  <dcterms:modified xsi:type="dcterms:W3CDTF">2021-05-28T18:34:32Z</dcterms:modified>
</cp:coreProperties>
</file>